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8" r:id="rId3"/>
    <p:sldId id="259" r:id="rId4"/>
    <p:sldId id="260" r:id="rId5"/>
    <p:sldId id="261" r:id="rId6"/>
    <p:sldId id="268" r:id="rId7"/>
    <p:sldId id="257" r:id="rId8"/>
    <p:sldId id="263" r:id="rId9"/>
    <p:sldId id="262" r:id="rId10"/>
    <p:sldId id="264" r:id="rId11"/>
    <p:sldId id="265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EACB7-BF00-4B9C-8D0B-B32EE1A99F50}" v="6" dt="2022-01-24T17:25:18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4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1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5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2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1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0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2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January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10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January 24,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2069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86" r:id="rId6"/>
    <p:sldLayoutId id="2147483691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8457/Voting-Si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8F1DA978-2FF0-4E09-976F-91C6D4A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5488" y="125488"/>
            <a:ext cx="6346209" cy="609523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8104" y="2550870"/>
            <a:ext cx="2501979" cy="6112279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9BBB12-9455-421B-86B2-0EA775202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72450" y="728296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1FEF7-D1C3-49CC-9C4C-0AC5B9D0D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556" y="740563"/>
            <a:ext cx="4688488" cy="323256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Devember Project: Voting Sim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5472B-140F-4006-B904-D9F3E4BD1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556" y="4484913"/>
            <a:ext cx="4688488" cy="1360853"/>
          </a:xfrm>
        </p:spPr>
        <p:txBody>
          <a:bodyPr>
            <a:norm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Sam 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521656-C2F1-49CA-BC28-D62F3D247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08" y="740563"/>
            <a:ext cx="5397465" cy="5067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9961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6EAEA9B-2E1C-4FAD-8BCE-BCDAA88A0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DDDDE9-F719-466E-8023-442157AD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5839"/>
            <a:ext cx="12203210" cy="1594273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9F77F6-77CF-46C0-AC00-152962613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9" y="-15839"/>
            <a:ext cx="8126510" cy="1594273"/>
          </a:xfrm>
          <a:prstGeom prst="rect">
            <a:avLst/>
          </a:prstGeom>
          <a:gradFill>
            <a:gsLst>
              <a:gs pos="0">
                <a:schemeClr val="accent5">
                  <a:alpha val="17000"/>
                </a:schemeClr>
              </a:gs>
              <a:gs pos="99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1D6D53-7DE2-4564-9C40-9B261437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5440" y="-3031424"/>
            <a:ext cx="1594275" cy="7625444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59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50149-28FA-48B2-A5AC-A4942F14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4" y="322729"/>
            <a:ext cx="6717553" cy="992096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pc="750">
                <a:solidFill>
                  <a:schemeClr val="bg1"/>
                </a:solidFill>
              </a:rPr>
              <a:t>Number of candidates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05437-A404-41C1-8082-358B7A1E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63" y="2814315"/>
            <a:ext cx="3867014" cy="290026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4F108-3093-45C2-A421-FF9DC705E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7075" y="2814315"/>
            <a:ext cx="3867015" cy="2900260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F873A4-A92B-46F0-BB7B-DD7542E17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99" y="2813888"/>
            <a:ext cx="3736915" cy="28004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4C2DC-3228-48E7-A80D-25DD0C0C7D2C}"/>
              </a:ext>
            </a:extLst>
          </p:cNvPr>
          <p:cNvSpPr txBox="1"/>
          <p:nvPr/>
        </p:nvSpPr>
        <p:spPr>
          <a:xfrm>
            <a:off x="2124635" y="1974971"/>
            <a:ext cx="8693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2                       5                     10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370678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C541-B9D6-4A36-98BC-132F5EE5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57" y="373695"/>
            <a:ext cx="3932237" cy="1894511"/>
          </a:xfrm>
        </p:spPr>
        <p:txBody>
          <a:bodyPr/>
          <a:lstStyle/>
          <a:p>
            <a:r>
              <a:rPr lang="en-US" dirty="0"/>
              <a:t>Number of voters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73D6C-9B52-4F89-A2A3-5E48834BA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5" y="887882"/>
            <a:ext cx="2794000" cy="209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DBAFE-EDAB-4403-8AC5-956FF4AF9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5" y="3395830"/>
            <a:ext cx="2857500" cy="214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4D9D4-1F7C-40F1-8B64-11AC0AA02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742" y="887882"/>
            <a:ext cx="2792730" cy="209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39062-CB78-4AA6-86E0-2C8C2FAC0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93" y="3388527"/>
            <a:ext cx="2876550" cy="21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AE124-5F82-4DB7-ACD6-6B3099FE8FA4}"/>
              </a:ext>
            </a:extLst>
          </p:cNvPr>
          <p:cNvSpPr txBox="1"/>
          <p:nvPr/>
        </p:nvSpPr>
        <p:spPr>
          <a:xfrm>
            <a:off x="6684626" y="480197"/>
            <a:ext cx="37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5                                       50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731327-0C7D-4CD7-9AAD-776FAE845343}"/>
              </a:ext>
            </a:extLst>
          </p:cNvPr>
          <p:cNvSpPr txBox="1"/>
          <p:nvPr/>
        </p:nvSpPr>
        <p:spPr>
          <a:xfrm>
            <a:off x="6423427" y="2988731"/>
            <a:ext cx="4198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5000                            500,000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76575B-E86C-450E-95F1-CDC6A3904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72" y="3014915"/>
            <a:ext cx="3932237" cy="21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0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60F528-36B2-4395-90C4-DDFAC8685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84975F-6249-4E46-813B-65E172DAC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1772702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322E4C-0C71-4280-88BF-FF861CEE6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2"/>
            <a:ext cx="11734801" cy="1772701"/>
          </a:xfrm>
          <a:prstGeom prst="rect">
            <a:avLst/>
          </a:prstGeom>
          <a:gradFill>
            <a:gsLst>
              <a:gs pos="0">
                <a:schemeClr val="accent4">
                  <a:alpha val="4000"/>
                </a:schemeClr>
              </a:gs>
              <a:gs pos="93000">
                <a:schemeClr val="accent2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B4A9A4-8F7E-415C-B706-FAEC9F45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0"/>
            <a:ext cx="9448800" cy="1046231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Limit on number of rankings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6CC4D-2C45-4DA4-8085-075DA1C01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t="3994" r="5227" b="3027"/>
          <a:stretch/>
        </p:blipFill>
        <p:spPr bwMode="auto">
          <a:xfrm>
            <a:off x="8880700" y="3900646"/>
            <a:ext cx="2884395" cy="225176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CDDD1-7ECF-484A-A4D9-59F7F64B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" t="4778" r="5305" b="4424"/>
          <a:stretch/>
        </p:blipFill>
        <p:spPr bwMode="auto">
          <a:xfrm>
            <a:off x="3189168" y="3898600"/>
            <a:ext cx="2828704" cy="214429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A89CA-E2A1-4EA1-BE43-B5FC3BEDD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" t="3697" r="5530" b="3543"/>
          <a:stretch/>
        </p:blipFill>
        <p:spPr bwMode="auto">
          <a:xfrm>
            <a:off x="6051996" y="3900219"/>
            <a:ext cx="2828704" cy="219434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9806D4-654C-423A-B233-B9589F475D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t="5040" r="7295" b="5568"/>
          <a:stretch/>
        </p:blipFill>
        <p:spPr bwMode="auto">
          <a:xfrm>
            <a:off x="348198" y="3902074"/>
            <a:ext cx="2813125" cy="214521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88FC4D-8CE5-49FA-AEFE-0DB2E87726AF}"/>
              </a:ext>
            </a:extLst>
          </p:cNvPr>
          <p:cNvSpPr txBox="1"/>
          <p:nvPr/>
        </p:nvSpPr>
        <p:spPr>
          <a:xfrm>
            <a:off x="1567544" y="2902234"/>
            <a:ext cx="9256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1                       3                       5                     10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1795508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24958-1C5A-4B17-8396-27558CF0F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93" y="2463419"/>
            <a:ext cx="2929372" cy="314581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spc="750">
                <a:solidFill>
                  <a:schemeClr val="bg1"/>
                </a:solidFill>
              </a:rPr>
              <a:t>Party Polarization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EE05DDF2-6EE1-4BF1-AA37-2C6283D02F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6740" r="6070" b="8493"/>
          <a:stretch/>
        </p:blipFill>
        <p:spPr bwMode="auto">
          <a:xfrm>
            <a:off x="8039101" y="725613"/>
            <a:ext cx="3942402" cy="522013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E7D26BE-CA81-429A-BE52-065DDA0119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2" t="7599" r="5359" b="8475"/>
          <a:stretch/>
        </p:blipFill>
        <p:spPr bwMode="auto">
          <a:xfrm>
            <a:off x="4096699" y="783099"/>
            <a:ext cx="3942402" cy="516264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775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5887-90C3-42E5-BE44-5EBE3579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738442"/>
            <a:ext cx="3932237" cy="1894511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BB2EF-6BB0-40C5-B433-A7D47E18E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85698"/>
            <a:ext cx="4367651" cy="3486604"/>
          </a:xfrm>
        </p:spPr>
        <p:txBody>
          <a:bodyPr/>
          <a:lstStyle/>
          <a:p>
            <a:r>
              <a:rPr lang="en-US" dirty="0"/>
              <a:t>Score &gt; Approval ≈ </a:t>
            </a:r>
            <a:r>
              <a:rPr lang="en-US" dirty="0" err="1"/>
              <a:t>Borda</a:t>
            </a:r>
            <a:r>
              <a:rPr lang="en-US" dirty="0"/>
              <a:t> &gt; IRV &gt; Plurality &gt; Random &gt; Dictatorship</a:t>
            </a:r>
          </a:p>
          <a:p>
            <a:r>
              <a:rPr lang="en-US" dirty="0"/>
              <a:t>Ties are more common when # voters is low, Approval especially</a:t>
            </a:r>
          </a:p>
          <a:p>
            <a:r>
              <a:rPr lang="en-US" dirty="0"/>
              <a:t>Score is most resilient to a high # of candidates</a:t>
            </a:r>
          </a:p>
          <a:p>
            <a:r>
              <a:rPr lang="en-US" dirty="0"/>
              <a:t>Polarization doesn’t affect relative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75603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5DA9-92A3-4EB1-808C-756FFF4A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907AC-064C-472D-9414-3B2345520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2264"/>
            <a:ext cx="8556171" cy="3959352"/>
          </a:xfrm>
        </p:spPr>
        <p:txBody>
          <a:bodyPr/>
          <a:lstStyle/>
          <a:p>
            <a:r>
              <a:rPr lang="en-US" dirty="0"/>
              <a:t>Code can be found at: </a:t>
            </a:r>
            <a:r>
              <a:rPr lang="en-US" dirty="0">
                <a:hlinkClick r:id="rId2"/>
              </a:rPr>
              <a:t>https://github.com/sam8457/Voting-Sim</a:t>
            </a:r>
            <a:endParaRPr lang="en-US" dirty="0"/>
          </a:p>
          <a:p>
            <a:r>
              <a:rPr lang="en-US" dirty="0"/>
              <a:t>Don’t need to know any programming to play with the model, all the parameters are at the top of the text file, just play with those</a:t>
            </a:r>
          </a:p>
        </p:txBody>
      </p:sp>
    </p:spTree>
    <p:extLst>
      <p:ext uri="{BB962C8B-B14F-4D97-AF65-F5344CB8AC3E}">
        <p14:creationId xmlns:p14="http://schemas.microsoft.com/office/powerpoint/2010/main" val="101025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A9F3-7E9F-4DD8-8D86-5FDD39A1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voting systems</a:t>
            </a:r>
          </a:p>
        </p:txBody>
      </p:sp>
      <p:pic>
        <p:nvPicPr>
          <p:cNvPr id="7" name="Picture Placeholder 6" descr="A picture containing table&#10;&#10;Description automatically generated">
            <a:extLst>
              <a:ext uri="{FF2B5EF4-FFF2-40B4-BE49-F238E27FC236}">
                <a16:creationId xmlns:a16="http://schemas.microsoft.com/office/drawing/2014/main" id="{ECE6594F-9A7C-4B04-ACC8-C64169B619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6" r="1858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2186A-9C79-452B-9C99-10BE5C2F0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1" y="3033286"/>
            <a:ext cx="3603812" cy="28357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Styles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Plurality,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Borda</a:t>
            </a:r>
            <a:r>
              <a:rPr lang="en-US" sz="1600" dirty="0"/>
              <a:t> Count,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Instant Runoff,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Condorcet (e.g., </a:t>
            </a:r>
            <a:r>
              <a:rPr lang="en-US" sz="1600" dirty="0" err="1"/>
              <a:t>Kemeny</a:t>
            </a:r>
            <a:r>
              <a:rPr lang="en-US" sz="1600" dirty="0"/>
              <a:t>-Young),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Approval,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819561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42E218F0-F940-49B1-9F3F-01FC5227C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06" y="3021294"/>
            <a:ext cx="1691787" cy="81541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06B7FC8-9C5A-4B07-99F6-3FF4F0500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D096B9-E2A9-4907-8AA6-44183A98A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4">
                  <a:alpha val="52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DC8FFA-551D-4179-8098-F7020A6B3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9639" y="153692"/>
            <a:ext cx="4337877" cy="4038600"/>
          </a:xfrm>
          <a:prstGeom prst="rect">
            <a:avLst/>
          </a:prstGeom>
          <a:gradFill>
            <a:gsLst>
              <a:gs pos="8000">
                <a:schemeClr val="accent5">
                  <a:alpha val="56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704F97-5616-4BF4-973D-20EA0D7DB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1266" y="3580665"/>
            <a:ext cx="251607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3D16B0-C2A0-40BB-B4B6-F629839EA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637644" y="1795692"/>
            <a:ext cx="4178958" cy="4178958"/>
          </a:xfrm>
          <a:prstGeom prst="ellipse">
            <a:avLst/>
          </a:prstGeom>
          <a:gradFill>
            <a:gsLst>
              <a:gs pos="37000">
                <a:schemeClr val="bg1">
                  <a:alpha val="0"/>
                </a:schemeClr>
              </a:gs>
              <a:gs pos="100000">
                <a:schemeClr val="accent6">
                  <a:alpha val="28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DBB7F-5EED-4B1D-9E05-D4B1B83D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71" y="1077686"/>
            <a:ext cx="3119718" cy="2911458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Why Care?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F6660-76E7-408F-A50B-B7E176197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8040" y="692473"/>
            <a:ext cx="2464889" cy="5556861"/>
          </a:xfrm>
        </p:spPr>
        <p:txBody>
          <a:bodyPr vert="horz" lIns="0" tIns="0" rIns="0" bIns="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How many people vote for a candidate they actually like?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“Lesser of two evils”</a:t>
            </a:r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F321A507-9B59-4BC2-AA49-EF240CAFE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705" y="1"/>
            <a:ext cx="4665294" cy="6858000"/>
          </a:xfrm>
          <a:prstGeom prst="rect">
            <a:avLst/>
          </a:prstGeom>
        </p:spPr>
      </p:pic>
      <p:pic>
        <p:nvPicPr>
          <p:cNvPr id="18" name="Picture 17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B1A465EB-1420-44B1-AD10-E05CA5EF0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10"/>
          <a:stretch/>
        </p:blipFill>
        <p:spPr>
          <a:xfrm>
            <a:off x="7527474" y="548879"/>
            <a:ext cx="4664526" cy="3023435"/>
          </a:xfrm>
          <a:prstGeom prst="rect">
            <a:avLst/>
          </a:prstGeom>
        </p:spPr>
      </p:pic>
      <p:pic>
        <p:nvPicPr>
          <p:cNvPr id="10" name="Picture 9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85473F1A-0895-4FEC-BB4F-056BDA0008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" r="654" b="6"/>
          <a:stretch/>
        </p:blipFill>
        <p:spPr>
          <a:xfrm>
            <a:off x="7526705" y="3570585"/>
            <a:ext cx="4664530" cy="302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2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1DA978-2FF0-4E09-976F-91C6D4A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5488" y="125488"/>
            <a:ext cx="6346209" cy="609523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8104" y="2550870"/>
            <a:ext cx="2501979" cy="6112279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9BBB12-9455-421B-86B2-0EA775202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72450" y="728296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24349-7403-4B28-85E3-4A3F3DD6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56" y="740562"/>
            <a:ext cx="4688488" cy="5605647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spc="750" dirty="0">
                <a:solidFill>
                  <a:schemeClr val="bg1"/>
                </a:solidFill>
              </a:rPr>
              <a:t>Q: Why can’t we have 3rd candidates now?</a:t>
            </a:r>
            <a:br>
              <a:rPr lang="en-US" sz="3100" spc="750" dirty="0">
                <a:solidFill>
                  <a:schemeClr val="bg1"/>
                </a:solidFill>
              </a:rPr>
            </a:br>
            <a:br>
              <a:rPr lang="en-US" sz="3100" spc="750" dirty="0">
                <a:solidFill>
                  <a:schemeClr val="bg1"/>
                </a:solidFill>
              </a:rPr>
            </a:br>
            <a:br>
              <a:rPr lang="en-US" sz="3100" spc="750" dirty="0">
                <a:solidFill>
                  <a:schemeClr val="bg1"/>
                </a:solidFill>
              </a:rPr>
            </a:br>
            <a:br>
              <a:rPr lang="en-US" sz="3100" spc="750" dirty="0">
                <a:solidFill>
                  <a:schemeClr val="bg1"/>
                </a:solidFill>
              </a:rPr>
            </a:br>
            <a:br>
              <a:rPr lang="en-US" sz="3100" spc="750" dirty="0">
                <a:solidFill>
                  <a:schemeClr val="bg1"/>
                </a:solidFill>
              </a:rPr>
            </a:br>
            <a:br>
              <a:rPr lang="en-US" sz="3100" spc="750" dirty="0">
                <a:solidFill>
                  <a:schemeClr val="bg1"/>
                </a:solidFill>
              </a:rPr>
            </a:br>
            <a:br>
              <a:rPr lang="en-US" sz="3100" spc="750" dirty="0">
                <a:solidFill>
                  <a:schemeClr val="bg1"/>
                </a:solidFill>
              </a:rPr>
            </a:br>
            <a:br>
              <a:rPr lang="en-US" sz="3100" spc="750" dirty="0">
                <a:solidFill>
                  <a:schemeClr val="bg1"/>
                </a:solidFill>
              </a:rPr>
            </a:br>
            <a:r>
              <a:rPr lang="en-US" sz="3100" spc="750" dirty="0">
                <a:solidFill>
                  <a:schemeClr val="bg1"/>
                </a:solidFill>
              </a:rPr>
              <a:t>A: The spoiler effect</a:t>
            </a:r>
          </a:p>
        </p:txBody>
      </p:sp>
      <p:pic>
        <p:nvPicPr>
          <p:cNvPr id="11" name="Content Placeholder 10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9BA8C5FE-D589-4253-BDE4-1311D3FDA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" r="6829" b="7736"/>
          <a:stretch/>
        </p:blipFill>
        <p:spPr>
          <a:xfrm>
            <a:off x="6133122" y="1"/>
            <a:ext cx="6058114" cy="6858000"/>
          </a:xfrm>
          <a:prstGeom prst="rect">
            <a:avLst/>
          </a:prstGeom>
        </p:spPr>
      </p:pic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2937C550-6E43-426D-988E-B97D47414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91" y="2817564"/>
            <a:ext cx="4550139" cy="23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7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C2EDD57-A6AF-4C75-9E04-0F8F4D565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4AA7FE-02D8-4A32-8A5D-F26FBEEE1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C111FC-6A33-43DC-B98B-D3D341F4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567" y="116580"/>
            <a:ext cx="6346209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3DE73B-0A74-4051-8584-9A228FCC3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09586" y="2471590"/>
            <a:ext cx="2659780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9E83F3-34D7-4570-A7FD-15F66C3A3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72450" y="728296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44CC7-8059-4533-BDA1-96C817CA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929" y="968188"/>
            <a:ext cx="4506259" cy="2976491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 dirty="0">
                <a:solidFill>
                  <a:schemeClr val="bg1"/>
                </a:solidFill>
              </a:rPr>
              <a:t>Instant Runoff voting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D89E4-F865-4AE0-B786-0D0A3DFBC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3929" y="4374775"/>
            <a:ext cx="4506259" cy="1597145"/>
          </a:xfr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b="1" cap="all" spc="600">
                <a:solidFill>
                  <a:schemeClr val="bg1"/>
                </a:solidFill>
              </a:rPr>
              <a:t>Voters rank candidates from favorite to least favorite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C2AB802A-AB85-471F-8414-00320A427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55" y="4099354"/>
            <a:ext cx="5844860" cy="2147985"/>
          </a:xfrm>
          <a:prstGeom prst="rect">
            <a:avLst/>
          </a:prstGeom>
        </p:spPr>
      </p:pic>
      <p:pic>
        <p:nvPicPr>
          <p:cNvPr id="14" name="Picture 13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47E0F161-798D-463D-9532-990FF2604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92" y="-431"/>
            <a:ext cx="6113043" cy="345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14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F1DA978-2FF0-4E09-976F-91C6D4A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5488" y="125488"/>
            <a:ext cx="6346209" cy="609523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8104" y="2550870"/>
            <a:ext cx="2501979" cy="6112279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9BBB12-9455-421B-86B2-0EA775202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72450" y="728296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D10A3-8721-4093-B63E-79E3B0C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56" y="740563"/>
            <a:ext cx="4688488" cy="323256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Score Voting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11F78A23-F2E7-4900-AF75-E2B8A1E0B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" t="5995" r="7115" b="19592"/>
          <a:stretch/>
        </p:blipFill>
        <p:spPr>
          <a:xfrm>
            <a:off x="6205571" y="50638"/>
            <a:ext cx="6016261" cy="67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4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3157" y="123152"/>
            <a:ext cx="6346209" cy="609990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8485" y="2550487"/>
            <a:ext cx="2501979" cy="61130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245782" y="1257085"/>
            <a:ext cx="4318303" cy="4318303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7329D-F23F-48BB-816B-BA867D81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48" y="1592334"/>
            <a:ext cx="4540157" cy="142039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 dirty="0">
                <a:solidFill>
                  <a:schemeClr val="bg1"/>
                </a:solidFill>
              </a:rPr>
              <a:t>Simulation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F73D2-F55C-477A-A343-9EA27BC0D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8947" y="3445510"/>
            <a:ext cx="4540158" cy="2954861"/>
          </a:xfr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cap="all" spc="600" dirty="0">
                <a:solidFill>
                  <a:schemeClr val="bg1"/>
                </a:solidFill>
              </a:rPr>
              <a:t>Everything is written in Python because python is easy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cap="all" spc="600" dirty="0">
                <a:solidFill>
                  <a:schemeClr val="bg1"/>
                </a:solidFill>
              </a:rPr>
              <a:t>Voters and candidates are represented by points on a 2D space</a:t>
            </a:r>
          </a:p>
        </p:txBody>
      </p:sp>
      <p:pic>
        <p:nvPicPr>
          <p:cNvPr id="5" name="Picture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8B6FFFD-277E-42A4-8954-8AF21E9566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t="7026" r="4372" b="8884"/>
          <a:stretch/>
        </p:blipFill>
        <p:spPr bwMode="auto">
          <a:xfrm>
            <a:off x="6429084" y="-12764"/>
            <a:ext cx="5425928" cy="68580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664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1DA978-2FF0-4E09-976F-91C6D4A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5488" y="125488"/>
            <a:ext cx="6346209" cy="609523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8104" y="2550870"/>
            <a:ext cx="2501979" cy="6112279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9BBB12-9455-421B-86B2-0EA775202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72450" y="728296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4025F-5542-43AF-B374-FF11AE4E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154" y="916070"/>
            <a:ext cx="4688488" cy="1885464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 dirty="0">
                <a:solidFill>
                  <a:schemeClr val="bg1"/>
                </a:solidFill>
              </a:rPr>
              <a:t>What’s the “right answer”?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AFB02D3-9AEC-4A82-AF1B-F97E996F2EC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03372" y="3424631"/>
                <a:ext cx="4688488" cy="2975741"/>
              </a:xfrm>
            </p:spPr>
            <p:txBody>
              <a:bodyPr vert="horz" lIns="0" tIns="0" rIns="0" bIns="0" rtlCol="0"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cap="all" spc="600" dirty="0">
                    <a:solidFill>
                      <a:schemeClr val="bg1"/>
                    </a:solidFill>
                  </a:rPr>
                  <a:t>Philosophical question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cap="all" spc="600" dirty="0">
                    <a:solidFill>
                      <a:schemeClr val="bg1"/>
                    </a:solidFill>
                  </a:rPr>
                  <a:t>Usually minimum average distance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400" b="1" cap="all" spc="6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|(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)+(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400" b="1" cap="all" spc="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AFB02D3-9AEC-4A82-AF1B-F97E996F2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03372" y="3424631"/>
                <a:ext cx="4688488" cy="2975741"/>
              </a:xfrm>
              <a:blipFill>
                <a:blip r:embed="rId2"/>
                <a:stretch>
                  <a:fillRect l="-2081" r="-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4EBD53B-B506-4D90-8A41-CC06A0C6D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9154" y="865332"/>
            <a:ext cx="4449692" cy="5118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625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0E7A-D00E-4465-8278-1DAABBDA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1689554"/>
            <a:ext cx="3932237" cy="1894511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A3A6FB-95F1-4319-BF8D-D9BEF5AC4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837" y="640629"/>
            <a:ext cx="6482380" cy="5319299"/>
          </a:xfrm>
        </p:spPr>
      </p:pic>
    </p:spTree>
    <p:extLst>
      <p:ext uri="{BB962C8B-B14F-4D97-AF65-F5344CB8AC3E}">
        <p14:creationId xmlns:p14="http://schemas.microsoft.com/office/powerpoint/2010/main" val="293021333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101</TotalTime>
  <Words>250</Words>
  <Application>Microsoft Office PowerPoint</Application>
  <PresentationFormat>Widescreen</PresentationFormat>
  <Paragraphs>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Cambria Math</vt:lpstr>
      <vt:lpstr>Times New Roman</vt:lpstr>
      <vt:lpstr>GradientRiseVTI</vt:lpstr>
      <vt:lpstr>Devember Project: Voting Sim</vt:lpstr>
      <vt:lpstr>Other voting systems</vt:lpstr>
      <vt:lpstr>Why Care?</vt:lpstr>
      <vt:lpstr>Q: Why can’t we have 3rd candidates now?        A: The spoiler effect</vt:lpstr>
      <vt:lpstr>Instant Runoff voting</vt:lpstr>
      <vt:lpstr>Score Voting</vt:lpstr>
      <vt:lpstr>Simulation design</vt:lpstr>
      <vt:lpstr>What’s the “right answer”?</vt:lpstr>
      <vt:lpstr>Variables</vt:lpstr>
      <vt:lpstr>Number of candidates</vt:lpstr>
      <vt:lpstr>Number of voters</vt:lpstr>
      <vt:lpstr>Limit on number of rankings</vt:lpstr>
      <vt:lpstr>Party Polarization</vt:lpstr>
      <vt:lpstr>Key Takeaways</vt:lpstr>
      <vt:lpstr>Try it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Devember Project: Voting Sim</dc:title>
  <dc:creator>Lampe, Sam</dc:creator>
  <cp:lastModifiedBy>Lampe, Sam</cp:lastModifiedBy>
  <cp:revision>2</cp:revision>
  <dcterms:created xsi:type="dcterms:W3CDTF">2022-01-24T15:45:52Z</dcterms:created>
  <dcterms:modified xsi:type="dcterms:W3CDTF">2022-01-24T17:27:39Z</dcterms:modified>
</cp:coreProperties>
</file>